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3F45F-B413-4392-9C60-44F307E9B72F}" type="datetimeFigureOut">
              <a:rPr lang="it-IT" smtClean="0"/>
              <a:pPr/>
              <a:t>17/05/2020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C7118-4C63-4E68-8BC2-356D3FD14CF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2E10-BB17-40A1-989B-8D53EF608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Figli adolescenti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509120"/>
            <a:ext cx="8640960" cy="105496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chemeClr val="tx1"/>
                </a:solidFill>
              </a:rPr>
              <a:t>Nessun matrimonio inizia con il pensiero che ci sarà un divorzio come suo punto di arrivo. È un'esperienza dolorosa e spesso devastante per tutti i soggetti coinvolti, ed è particolarmente destabilizzante per i ragazzi.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58052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Prof. </a:t>
            </a:r>
            <a:r>
              <a:rPr lang="it-IT" sz="2000" b="1" dirty="0"/>
              <a:t>F</a:t>
            </a:r>
            <a:r>
              <a:rPr lang="it-IT" sz="2000" b="1" dirty="0" smtClean="0"/>
              <a:t>rancesco Cannizzaro – Specialista in Pedagogia, Bioetica e Sessuologia</a:t>
            </a:r>
            <a:endParaRPr lang="it-IT" sz="2000" b="1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1026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412776"/>
            <a:ext cx="4104456" cy="287924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410445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25000" lnSpcReduction="20000"/>
          </a:bodyPr>
          <a:lstStyle/>
          <a:p>
            <a:pPr marL="179388" indent="-179388" algn="l">
              <a:buFont typeface="Arial" pitchFamily="34" charset="0"/>
              <a:buChar char="•"/>
            </a:pPr>
            <a:r>
              <a:rPr lang="it-IT" sz="11200" b="1" dirty="0" smtClean="0">
                <a:solidFill>
                  <a:schemeClr val="tx1"/>
                </a:solidFill>
              </a:rPr>
              <a:t>Rimanere in relazione e giocare una partita di lunga  durata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it-IT" sz="11200" b="1" dirty="0" smtClean="0">
                <a:solidFill>
                  <a:schemeClr val="tx1"/>
                </a:solidFill>
              </a:rPr>
              <a:t>Per quanto consentono le proprie capacità, bisogna rimanere positivi</a:t>
            </a:r>
            <a:r>
              <a:rPr lang="it-IT" sz="11200" dirty="0" smtClean="0">
                <a:solidFill>
                  <a:schemeClr val="tx1"/>
                </a:solidFill>
              </a:rPr>
              <a:t> </a:t>
            </a:r>
          </a:p>
          <a:p>
            <a:pPr marL="179388" indent="-179388" algn="l">
              <a:buFont typeface="Arial" pitchFamily="34" charset="0"/>
              <a:buChar char="•"/>
            </a:pPr>
            <a:r>
              <a:rPr lang="it-IT" sz="11200" b="1" dirty="0" smtClean="0">
                <a:solidFill>
                  <a:schemeClr val="tx1"/>
                </a:solidFill>
              </a:rPr>
              <a:t>Prendersi cura di se stessi</a:t>
            </a:r>
            <a:endParaRPr lang="it-IT" sz="11200" dirty="0" smtClean="0">
              <a:solidFill>
                <a:schemeClr val="tx1"/>
              </a:solidFill>
            </a:endParaRPr>
          </a:p>
          <a:p>
            <a:pPr marL="179388" indent="-179388" algn="l">
              <a:buFont typeface="Arial" pitchFamily="34" charset="0"/>
              <a:buChar char="•"/>
            </a:pPr>
            <a:r>
              <a:rPr lang="it-IT" sz="11200" b="1" dirty="0" smtClean="0">
                <a:solidFill>
                  <a:schemeClr val="tx1"/>
                </a:solidFill>
              </a:rPr>
              <a:t>Fornire ai ragazzi “supervisione”, organizzazione e responsabilità</a:t>
            </a:r>
            <a:r>
              <a:rPr lang="it-IT" sz="11200" dirty="0" smtClean="0">
                <a:solidFill>
                  <a:schemeClr val="tx1"/>
                </a:solidFill>
              </a:rPr>
              <a:t> </a:t>
            </a:r>
          </a:p>
          <a:p>
            <a:pPr algn="l">
              <a:buFont typeface="Arial" pitchFamily="34" charset="0"/>
              <a:buChar char="•"/>
            </a:pPr>
            <a:r>
              <a:rPr lang="it-IT" sz="11200" b="1" dirty="0" smtClean="0">
                <a:solidFill>
                  <a:schemeClr val="tx1"/>
                </a:solidFill>
              </a:rPr>
              <a:t> Mantenere la continuità della loro routine </a:t>
            </a:r>
            <a:endParaRPr lang="it-IT" sz="112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11200" b="1" dirty="0" smtClean="0">
                <a:solidFill>
                  <a:schemeClr val="tx1"/>
                </a:solidFill>
              </a:rPr>
              <a:t> Essere paziente e compassionevoli</a:t>
            </a:r>
            <a:r>
              <a:rPr lang="it-IT" sz="11200" dirty="0" smtClean="0">
                <a:solidFill>
                  <a:schemeClr val="tx1"/>
                </a:solidFill>
              </a:rPr>
              <a:t>  </a:t>
            </a:r>
          </a:p>
          <a:p>
            <a:pPr algn="l">
              <a:buFont typeface="Arial" pitchFamily="34" charset="0"/>
              <a:buChar char="•"/>
            </a:pPr>
            <a:r>
              <a:rPr lang="it-IT" sz="11200" b="1" dirty="0" smtClean="0">
                <a:solidFill>
                  <a:schemeClr val="tx1"/>
                </a:solidFill>
              </a:rPr>
              <a:t> Aiutarli a ottenere il supporto di cui hanno bisogno</a:t>
            </a:r>
            <a:r>
              <a:rPr lang="it-IT" sz="8000" dirty="0" smtClean="0">
                <a:solidFill>
                  <a:schemeClr val="tx1"/>
                </a:solidFill>
              </a:rPr>
              <a:t> </a:t>
            </a:r>
            <a:r>
              <a:rPr lang="it-IT" sz="4500" dirty="0" smtClean="0">
                <a:solidFill>
                  <a:schemeClr val="tx1"/>
                </a:solidFill>
              </a:rPr>
              <a:t> </a:t>
            </a:r>
            <a:r>
              <a:rPr lang="it-IT" sz="2600" dirty="0" smtClean="0"/>
              <a:t> 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3407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Cosa fare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63888" y="2348880"/>
            <a:ext cx="5328592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ragazzi subiranno </a:t>
            </a:r>
            <a:r>
              <a:rPr lang="it-IT" sz="2000" dirty="0" smtClean="0">
                <a:solidFill>
                  <a:schemeClr val="tx1"/>
                </a:solidFill>
              </a:rPr>
              <a:t>molti alti e bassi nel loro viaggio attraverso l’adolescenza.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Un genitore </a:t>
            </a:r>
            <a:r>
              <a:rPr lang="it-IT" sz="2000" dirty="0" smtClean="0">
                <a:solidFill>
                  <a:schemeClr val="tx1"/>
                </a:solidFill>
              </a:rPr>
              <a:t>in gran parte non sarà in grado di controllare la relazione, tuttavia quanto più si può rimanere in contatto e si riesce a mantenere forte il proprio rapporto, tanto più i figli si apriranno ai genitori nei momenti per loro critici.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Occorre</a:t>
            </a:r>
            <a:r>
              <a:rPr lang="it-IT" sz="2000" dirty="0" smtClean="0">
                <a:solidFill>
                  <a:schemeClr val="tx1"/>
                </a:solidFill>
              </a:rPr>
              <a:t> quindi giocare questa lunga partita e non rimanere intrappolati nel piccolo dramma del quotidiano.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bisogna </a:t>
            </a:r>
            <a:r>
              <a:rPr lang="it-IT" sz="2000" dirty="0" smtClean="0">
                <a:solidFill>
                  <a:schemeClr val="tx1"/>
                </a:solidFill>
              </a:rPr>
              <a:t>indebolire la relazione combattendo piccole battaglie.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Occorre restare concentrati </a:t>
            </a:r>
            <a:r>
              <a:rPr lang="it-IT" sz="2000" dirty="0" smtClean="0">
                <a:solidFill>
                  <a:schemeClr val="tx1"/>
                </a:solidFill>
              </a:rPr>
              <a:t>sul rimanere connessi, mantenendo aperti i canali di comunicazione.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ctr"/>
            <a:r>
              <a:rPr lang="it-IT" sz="2800" b="1" dirty="0" smtClean="0">
                <a:solidFill>
                  <a:srgbClr val="0070C0"/>
                </a:solidFill>
              </a:rPr>
              <a:t>Rimanere in relazione e giocare una partita </a:t>
            </a:r>
          </a:p>
          <a:p>
            <a:pPr marL="269875" indent="-269875" algn="ctr"/>
            <a:r>
              <a:rPr lang="it-IT" sz="2800" b="1" dirty="0" smtClean="0">
                <a:solidFill>
                  <a:srgbClr val="0070C0"/>
                </a:solidFill>
              </a:rPr>
              <a:t>di lunga  durata</a:t>
            </a:r>
            <a:r>
              <a:rPr lang="it-IT" sz="2800" dirty="0" smtClean="0">
                <a:solidFill>
                  <a:srgbClr val="0070C0"/>
                </a:solidFill>
              </a:rPr>
              <a:t> </a:t>
            </a:r>
            <a:r>
              <a:rPr lang="it-IT" sz="1600" dirty="0" smtClean="0">
                <a:solidFill>
                  <a:srgbClr val="0070C0"/>
                </a:solidFill>
              </a:rPr>
              <a:t> </a:t>
            </a:r>
          </a:p>
        </p:txBody>
      </p:sp>
      <p:pic>
        <p:nvPicPr>
          <p:cNvPr id="8194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56992"/>
            <a:ext cx="3235091" cy="172819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5328592" cy="4032448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Un genitore deve ricordare </a:t>
            </a:r>
            <a:r>
              <a:rPr lang="it-IT" sz="2000" dirty="0" smtClean="0">
                <a:solidFill>
                  <a:schemeClr val="tx1"/>
                </a:solidFill>
              </a:rPr>
              <a:t>di essere il primo modello di comportamento per un figlio.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Questo vale </a:t>
            </a:r>
            <a:r>
              <a:rPr lang="it-IT" sz="2000" dirty="0" smtClean="0">
                <a:solidFill>
                  <a:schemeClr val="tx1"/>
                </a:solidFill>
              </a:rPr>
              <a:t>sia nei momenti belli che in quelli negativi. Forse ora più che mai traspare l'importanza di questo fatto.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Questo non significa </a:t>
            </a:r>
            <a:r>
              <a:rPr lang="it-IT" sz="2000" dirty="0" smtClean="0">
                <a:solidFill>
                  <a:schemeClr val="tx1"/>
                </a:solidFill>
              </a:rPr>
              <a:t>che si deve indossare la maschera dell’impassibilità 24 ore su 24, quando ci si sente giù.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Significa</a:t>
            </a:r>
            <a:r>
              <a:rPr lang="it-IT" sz="2000" dirty="0" smtClean="0">
                <a:solidFill>
                  <a:schemeClr val="tx1"/>
                </a:solidFill>
              </a:rPr>
              <a:t> comportarsi come modello per loro in quanto a resilienza, a saper agire correttamente, ad avere senso dell'umorismo e rimanere positivi anche quando le cose sono davvero difficili.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it-IT" sz="2800" b="1" dirty="0" smtClean="0">
                <a:solidFill>
                  <a:srgbClr val="0070C0"/>
                </a:solidFill>
              </a:rPr>
              <a:t>Per quanto consentono le proprie capacità, </a:t>
            </a:r>
          </a:p>
          <a:p>
            <a:pPr marL="179388" indent="-179388" algn="ctr"/>
            <a:r>
              <a:rPr lang="it-IT" sz="2800" b="1" dirty="0" smtClean="0">
                <a:solidFill>
                  <a:srgbClr val="0070C0"/>
                </a:solidFill>
              </a:rPr>
              <a:t>bisogna rimanere positivi </a:t>
            </a:r>
          </a:p>
        </p:txBody>
      </p:sp>
      <p:pic>
        <p:nvPicPr>
          <p:cNvPr id="9218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284984"/>
            <a:ext cx="3246262" cy="21602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79912" y="2348880"/>
            <a:ext cx="5112568" cy="388843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A partire </a:t>
            </a:r>
            <a:r>
              <a:rPr lang="it-IT" sz="2400" dirty="0" smtClean="0">
                <a:solidFill>
                  <a:schemeClr val="tx1"/>
                </a:solidFill>
              </a:rPr>
              <a:t>da quanto detto sopra, è molto importante prendersi cura di se stessi durante questo difficile periodo. 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Non si può essere </a:t>
            </a:r>
            <a:r>
              <a:rPr lang="it-IT" sz="2400" dirty="0" smtClean="0">
                <a:solidFill>
                  <a:schemeClr val="tx1"/>
                </a:solidFill>
              </a:rPr>
              <a:t>emotivamente disponibili per loro se prima non ci si prende cura di se stessi.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Le cose basilari </a:t>
            </a:r>
            <a:r>
              <a:rPr lang="it-IT" sz="2400" dirty="0" smtClean="0">
                <a:solidFill>
                  <a:schemeClr val="tx1"/>
                </a:solidFill>
              </a:rPr>
              <a:t>da ricordare sono: mangiare bene, riposarsi, mantenere intatte le routine, prendere aria fresca, fare esercizio e trovare le persone giuste con cui parlare.</a:t>
            </a:r>
          </a:p>
          <a:p>
            <a:pPr algn="just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Prendersi cura di se stessi</a:t>
            </a:r>
            <a:endParaRPr lang="it-IT" sz="2800" dirty="0">
              <a:solidFill>
                <a:srgbClr val="0070C0"/>
              </a:solidFill>
            </a:endParaRPr>
          </a:p>
        </p:txBody>
      </p:sp>
      <p:pic>
        <p:nvPicPr>
          <p:cNvPr id="10242" name="Picture 2" descr="C:\Users\Master\Desktop\4.jpg"/>
          <p:cNvPicPr>
            <a:picLocks noChangeAspect="1" noChangeArrowheads="1"/>
          </p:cNvPicPr>
          <p:nvPr/>
        </p:nvPicPr>
        <p:blipFill>
          <a:blip r:embed="rId2" cstate="print"/>
          <a:srcRect r="26840"/>
          <a:stretch>
            <a:fillRect/>
          </a:stretch>
        </p:blipFill>
        <p:spPr bwMode="auto">
          <a:xfrm>
            <a:off x="251520" y="3140968"/>
            <a:ext cx="3384376" cy="243236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640960" cy="208823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bisogna smettere </a:t>
            </a:r>
            <a:r>
              <a:rPr lang="it-IT" sz="2000" dirty="0" smtClean="0">
                <a:solidFill>
                  <a:schemeClr val="tx1"/>
                </a:solidFill>
              </a:rPr>
              <a:t>di ritenere i propri ragazzi responsabili del loro comportamento perché si è dispiaciuti per loro.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bisogna </a:t>
            </a:r>
            <a:r>
              <a:rPr lang="it-IT" sz="2000" dirty="0" smtClean="0">
                <a:solidFill>
                  <a:schemeClr val="tx1"/>
                </a:solidFill>
              </a:rPr>
              <a:t>lasciare che confondano il dolore che stanno vivendo con un </a:t>
            </a:r>
            <a:r>
              <a:rPr lang="it-IT" sz="2000" dirty="0" err="1" smtClean="0">
                <a:solidFill>
                  <a:schemeClr val="tx1"/>
                </a:solidFill>
              </a:rPr>
              <a:t>passpartout</a:t>
            </a:r>
            <a:r>
              <a:rPr lang="it-IT" sz="2000" dirty="0" smtClean="0">
                <a:solidFill>
                  <a:schemeClr val="tx1"/>
                </a:solidFill>
              </a:rPr>
              <a:t> per agire irresponsabilmente o irrispettosamente.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Ora più che mai </a:t>
            </a:r>
            <a:r>
              <a:rPr lang="it-IT" sz="2000" dirty="0" smtClean="0">
                <a:solidFill>
                  <a:schemeClr val="tx1"/>
                </a:solidFill>
              </a:rPr>
              <a:t>hanno bisogno di vedere gli adulti in un ruolo genitoriale forte, coerente e sicuro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Fornire ai ragazzi “supervisione”, organizzazione e responsabilità 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1266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581128"/>
            <a:ext cx="4320480" cy="206053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640960" cy="23762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Proprio come un adulto </a:t>
            </a:r>
            <a:r>
              <a:rPr lang="it-IT" sz="2000" dirty="0" smtClean="0">
                <a:solidFill>
                  <a:schemeClr val="tx1"/>
                </a:solidFill>
              </a:rPr>
              <a:t>ha bisogno della normalità nella sua routine.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Per quanto possibile</a:t>
            </a:r>
            <a:r>
              <a:rPr lang="it-IT" sz="2000" dirty="0" smtClean="0">
                <a:solidFill>
                  <a:schemeClr val="tx1"/>
                </a:solidFill>
              </a:rPr>
              <a:t>, bisogna far sì che restino coinvolti nelle attività positive a cui sono abituati.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Rimanere concentrati </a:t>
            </a:r>
            <a:r>
              <a:rPr lang="it-IT" sz="2000" dirty="0" smtClean="0">
                <a:solidFill>
                  <a:schemeClr val="tx1"/>
                </a:solidFill>
              </a:rPr>
              <a:t>sulla scuola, continuare a far parte della loro squadra sportiva,  partecipare con costanza alle lezioni di musica, mantenere le relazioni con gli amici, fornirà loro un solido “appiglio” esterno mentre stanno conoscendo e comprendendo le nuove dinamiche a casa.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Mantenere la continuità della loro routine</a:t>
            </a:r>
            <a:endParaRPr lang="it-IT" sz="700" b="1" dirty="0">
              <a:solidFill>
                <a:srgbClr val="0070C0"/>
              </a:solidFill>
            </a:endParaRPr>
          </a:p>
        </p:txBody>
      </p:sp>
      <p:pic>
        <p:nvPicPr>
          <p:cNvPr id="12290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436850"/>
            <a:ext cx="3312368" cy="22042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3762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Per quanto </a:t>
            </a:r>
            <a:r>
              <a:rPr lang="it-IT" sz="2000" dirty="0" smtClean="0">
                <a:solidFill>
                  <a:schemeClr val="tx1"/>
                </a:solidFill>
              </a:rPr>
              <a:t>necessitino di responsabilità e fermezza, bisogna sempre ricordare di essere anche pazienti e compassionevoli.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Questo vale </a:t>
            </a:r>
            <a:r>
              <a:rPr lang="it-IT" sz="2000" dirty="0" smtClean="0">
                <a:solidFill>
                  <a:schemeClr val="tx1"/>
                </a:solidFill>
              </a:rPr>
              <a:t>per gli adolescenti in generale, che spesso già vivono le montagne russe delle emozioni di questo periodo.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Ora</a:t>
            </a:r>
            <a:r>
              <a:rPr lang="it-IT" sz="2000" dirty="0" smtClean="0">
                <a:solidFill>
                  <a:schemeClr val="tx1"/>
                </a:solidFill>
              </a:rPr>
              <a:t> hanno soprattutto bisogno della pazienza e dell'empatia dei genitori, mentre elaborano il divorzio e trovano il loro nuovo equilibrio nelle case dei loro genitori neo-single.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Essere paziente e compassionevoli</a:t>
            </a:r>
            <a:r>
              <a:rPr lang="it-IT" sz="2800" dirty="0" smtClean="0"/>
              <a:t> </a:t>
            </a:r>
            <a:endParaRPr lang="it-IT" sz="2800" dirty="0"/>
          </a:p>
        </p:txBody>
      </p:sp>
      <p:pic>
        <p:nvPicPr>
          <p:cNvPr id="13314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509120"/>
            <a:ext cx="4872541" cy="20882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43808" y="2132856"/>
            <a:ext cx="6048672" cy="417646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Come genitori </a:t>
            </a:r>
            <a:r>
              <a:rPr lang="it-IT" sz="1800" dirty="0" smtClean="0">
                <a:solidFill>
                  <a:schemeClr val="tx1"/>
                </a:solidFill>
              </a:rPr>
              <a:t>non si può essere tutto per il proprio figlio. Si sarà in grado di dare loro alcuni buoni consigli e indicazioni, ma ci potrebbe essere il bisogno che altri feedback arrivino da altrove.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Bisogna fare </a:t>
            </a:r>
            <a:r>
              <a:rPr lang="it-IT" sz="1800" dirty="0" smtClean="0">
                <a:solidFill>
                  <a:schemeClr val="tx1"/>
                </a:solidFill>
              </a:rPr>
              <a:t>del proprio meglio per metterli in relazione con altri adulti che siano modelli positivi di comportamento. 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Questo può voler dire </a:t>
            </a:r>
            <a:r>
              <a:rPr lang="it-IT" sz="1800" dirty="0" smtClean="0">
                <a:solidFill>
                  <a:schemeClr val="tx1"/>
                </a:solidFill>
              </a:rPr>
              <a:t>rivolgersi a un professionista, oppure l'aiuto può venire da un insegnante carismatico, da un allenatore, dal leader di un gruppo giovanile e così via.</a:t>
            </a:r>
          </a:p>
          <a:p>
            <a:pPr algn="just"/>
            <a:r>
              <a:rPr lang="it-IT" sz="1800" b="1" dirty="0" smtClean="0">
                <a:solidFill>
                  <a:srgbClr val="FF0000"/>
                </a:solidFill>
              </a:rPr>
              <a:t>I mentori </a:t>
            </a:r>
            <a:r>
              <a:rPr lang="it-IT" sz="1800" dirty="0" smtClean="0">
                <a:solidFill>
                  <a:schemeClr val="tx1"/>
                </a:solidFill>
              </a:rPr>
              <a:t>in una forma o nell'altra hanno sempre fatto parte della crescita e dello sviluppo umano, non bisogna quindi trascurare il ruolo importante che uno di questi potrebbe svolgere nella vita del proprio figlio adolescente durante questo difficile periodo.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Aiutarli a ottenere il supporto di cui hanno bisogno</a:t>
            </a:r>
            <a:r>
              <a:rPr lang="it-IT" sz="2800" dirty="0" smtClean="0"/>
              <a:t> </a:t>
            </a:r>
            <a:endParaRPr lang="it-IT" sz="2800" dirty="0"/>
          </a:p>
        </p:txBody>
      </p:sp>
      <p:pic>
        <p:nvPicPr>
          <p:cNvPr id="14338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 b="9908"/>
          <a:stretch>
            <a:fillRect/>
          </a:stretch>
        </p:blipFill>
        <p:spPr bwMode="auto">
          <a:xfrm>
            <a:off x="179512" y="3212976"/>
            <a:ext cx="2495550" cy="165618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Per finire:</a:t>
            </a:r>
            <a:endParaRPr lang="it-IT" sz="2800" dirty="0"/>
          </a:p>
        </p:txBody>
      </p:sp>
      <p:pic>
        <p:nvPicPr>
          <p:cNvPr id="15362" name="Picture 2" descr="C:\Users\Master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8640960" cy="4469724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208823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Il divorzio </a:t>
            </a:r>
            <a:r>
              <a:rPr lang="it-IT" sz="2000" dirty="0" smtClean="0">
                <a:solidFill>
                  <a:schemeClr val="tx1"/>
                </a:solidFill>
              </a:rPr>
              <a:t>è un istituto giuridico che decreta la fine di un matrimonio. Non va confuso con l'annullamento del matrimonio. 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Fu approvato </a:t>
            </a:r>
            <a:r>
              <a:rPr lang="it-IT" sz="2000" dirty="0" smtClean="0">
                <a:solidFill>
                  <a:schemeClr val="tx1"/>
                </a:solidFill>
              </a:rPr>
              <a:t>in data </a:t>
            </a:r>
            <a:r>
              <a:rPr lang="it-IT" sz="2000" b="1" dirty="0" smtClean="0">
                <a:solidFill>
                  <a:schemeClr val="tx1"/>
                </a:solidFill>
              </a:rPr>
              <a:t>1 dicembre 1970 </a:t>
            </a:r>
            <a:r>
              <a:rPr lang="it-IT" sz="2000" dirty="0" smtClean="0">
                <a:solidFill>
                  <a:schemeClr val="tx1"/>
                </a:solidFill>
              </a:rPr>
              <a:t>(</a:t>
            </a:r>
            <a:r>
              <a:rPr lang="it-IT" sz="2000" b="1" dirty="0" smtClean="0">
                <a:solidFill>
                  <a:schemeClr val="tx1"/>
                </a:solidFill>
              </a:rPr>
              <a:t>Legge </a:t>
            </a:r>
            <a:r>
              <a:rPr lang="it-IT" sz="2000" b="1" dirty="0" err="1" smtClean="0">
                <a:solidFill>
                  <a:schemeClr val="tx1"/>
                </a:solidFill>
              </a:rPr>
              <a:t>Fortuna-Biasini</a:t>
            </a:r>
            <a:r>
              <a:rPr lang="it-IT" sz="2000" b="1" dirty="0" smtClean="0">
                <a:solidFill>
                  <a:schemeClr val="tx1"/>
                </a:solidFill>
              </a:rPr>
              <a:t>, n. 898</a:t>
            </a:r>
            <a:r>
              <a:rPr lang="it-IT" sz="2000" dirty="0" smtClean="0">
                <a:solidFill>
                  <a:schemeClr val="tx1"/>
                </a:solidFill>
              </a:rPr>
              <a:t>).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La legge fu confermata </a:t>
            </a:r>
            <a:r>
              <a:rPr lang="it-IT" sz="2000" dirty="0" smtClean="0">
                <a:solidFill>
                  <a:schemeClr val="tx1"/>
                </a:solidFill>
              </a:rPr>
              <a:t>attraverso il </a:t>
            </a:r>
            <a:r>
              <a:rPr lang="it-IT" sz="2000" b="1" dirty="0" smtClean="0">
                <a:solidFill>
                  <a:schemeClr val="tx1"/>
                </a:solidFill>
              </a:rPr>
              <a:t>Referendum del 12 maggio 1974</a:t>
            </a:r>
            <a:r>
              <a:rPr lang="it-IT" sz="2000" dirty="0" smtClean="0">
                <a:solidFill>
                  <a:schemeClr val="tx1"/>
                </a:solidFill>
              </a:rPr>
              <a:t>. Al Referendum partecipò l’87,7 percento degli italiani aventi diritto di voto e i  favorevoli furono quasi il 60%.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3407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La legge sul divorzio in Italia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221088"/>
            <a:ext cx="2241758" cy="237626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8640960" cy="3024336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un avvenimento </a:t>
            </a:r>
            <a:r>
              <a:rPr lang="it-IT" sz="2000" dirty="0" smtClean="0">
                <a:solidFill>
                  <a:schemeClr val="tx1"/>
                </a:solidFill>
              </a:rPr>
              <a:t>che nei ragazzi può provocare rabbia e ansia mentre lo stanno affrontando e lottano per capire qualcosa che è al di là del loro controllo  stravolge le loro vite.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Sebbene il divorzio </a:t>
            </a:r>
            <a:r>
              <a:rPr lang="it-IT" sz="2000" dirty="0" smtClean="0">
                <a:solidFill>
                  <a:schemeClr val="tx1"/>
                </a:solidFill>
              </a:rPr>
              <a:t>possa essere un evento tempestoso per i minori di qualsiasi età, risulta essere un’esperienza particolarmente critica per  gli adolescenti, che sono in una fase di sviluppo molto delicata in cui il potenziale di comportamento a rischio, come risposta, è particolarmente alto.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Ci sono cose </a:t>
            </a:r>
            <a:r>
              <a:rPr lang="it-IT" sz="2000" dirty="0" smtClean="0">
                <a:solidFill>
                  <a:schemeClr val="tx1"/>
                </a:solidFill>
              </a:rPr>
              <a:t>che si dovrebbero fare ed altre che sarebbe meglio evitare con un adolescente, per aiutarlo a superare questo periodo turbolento nel modo più tranquillo possibile.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3407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Il divorzio: un’esperienza traumatica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aster\Desktop\6.jpg"/>
          <p:cNvPicPr>
            <a:picLocks noChangeAspect="1" noChangeArrowheads="1"/>
          </p:cNvPicPr>
          <p:nvPr/>
        </p:nvPicPr>
        <p:blipFill>
          <a:blip r:embed="rId2" cstate="print"/>
          <a:srcRect l="21000"/>
          <a:stretch>
            <a:fillRect/>
          </a:stretch>
        </p:blipFill>
        <p:spPr bwMode="auto">
          <a:xfrm>
            <a:off x="2987824" y="5085184"/>
            <a:ext cx="3218152" cy="158417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640960" cy="3816424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chemeClr val="tx1"/>
                </a:solidFill>
              </a:rPr>
              <a:t> Essere molto attenti a chi sta ascoltando</a:t>
            </a:r>
            <a:endParaRPr lang="it-IT" sz="36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chemeClr val="tx1"/>
                </a:solidFill>
              </a:rPr>
              <a:t> Il ragazzo non è un “servizio di posta”</a:t>
            </a:r>
            <a:endParaRPr lang="it-IT" sz="3600" dirty="0" smtClean="0">
              <a:solidFill>
                <a:schemeClr val="tx1"/>
              </a:solidFill>
            </a:endParaRPr>
          </a:p>
          <a:p>
            <a:pPr marL="269875" indent="-269875"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chemeClr val="tx1"/>
                </a:solidFill>
              </a:rPr>
              <a:t>Non obbligarli a parlare prima che siano pronti</a:t>
            </a:r>
            <a:r>
              <a:rPr lang="it-IT" sz="3600" dirty="0" smtClean="0">
                <a:solidFill>
                  <a:schemeClr val="tx1"/>
                </a:solidFill>
              </a:rPr>
              <a:t> </a:t>
            </a:r>
            <a:r>
              <a:rPr lang="it-IT" sz="3600" b="1" dirty="0" smtClean="0">
                <a:solidFill>
                  <a:schemeClr val="tx1"/>
                </a:solidFill>
              </a:rPr>
              <a:t>a farlo</a:t>
            </a:r>
          </a:p>
          <a:p>
            <a:pPr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chemeClr val="tx1"/>
                </a:solidFill>
              </a:rPr>
              <a:t> Non cercare di tenerli lontano dal tuo ex</a:t>
            </a:r>
            <a:r>
              <a:rPr lang="it-IT" sz="3600" dirty="0" smtClean="0">
                <a:solidFill>
                  <a:schemeClr val="tx1"/>
                </a:solidFill>
              </a:rPr>
              <a:t> </a:t>
            </a:r>
          </a:p>
          <a:p>
            <a:pPr marL="269875" indent="-269875" algn="l">
              <a:buFont typeface="Arial" pitchFamily="34" charset="0"/>
              <a:buChar char="•"/>
            </a:pPr>
            <a:r>
              <a:rPr lang="it-IT" sz="3600" b="1" dirty="0" smtClean="0">
                <a:solidFill>
                  <a:schemeClr val="tx1"/>
                </a:solidFill>
              </a:rPr>
              <a:t>Stare attenti a come li si espone a nuove relazioni</a:t>
            </a:r>
            <a:r>
              <a:rPr lang="it-IT" sz="3600" dirty="0" smtClean="0">
                <a:solidFill>
                  <a:schemeClr val="tx1"/>
                </a:solidFill>
              </a:rPr>
              <a:t> </a:t>
            </a:r>
            <a:r>
              <a:rPr lang="it-IT" sz="2000" dirty="0" smtClean="0"/>
              <a:t> 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3407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Cosa non fare</a:t>
            </a:r>
            <a:endParaRPr lang="it-IT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5544616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Bisogna evitare </a:t>
            </a:r>
            <a:r>
              <a:rPr lang="it-IT" sz="2400" dirty="0" smtClean="0">
                <a:solidFill>
                  <a:schemeClr val="tx1"/>
                </a:solidFill>
              </a:rPr>
              <a:t>di parlare negativamente del proprio ex di fronte ai propri figli.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Per quanto </a:t>
            </a:r>
            <a:r>
              <a:rPr lang="it-IT" sz="2400" dirty="0" smtClean="0">
                <a:solidFill>
                  <a:schemeClr val="tx1"/>
                </a:solidFill>
              </a:rPr>
              <a:t>si possa essere feriti, è meglio per i propri figli se si esce dal processo del divorzio con una relazione forte e positiva tra i genitori.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Meglio</a:t>
            </a:r>
            <a:r>
              <a:rPr lang="it-IT" sz="2400" dirty="0" smtClean="0">
                <a:solidFill>
                  <a:schemeClr val="tx1"/>
                </a:solidFill>
              </a:rPr>
              <a:t> fare la cosa più giusta e non usare i figli per sfogare il proprio malcontento con l’ex. 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Questo non significa </a:t>
            </a:r>
            <a:r>
              <a:rPr lang="it-IT" sz="2400" dirty="0" smtClean="0">
                <a:solidFill>
                  <a:schemeClr val="tx1"/>
                </a:solidFill>
              </a:rPr>
              <a:t>nascondere le motivazioni che stanno provocando il divorzio bensì utilizzare amici, o un terapeuta, per esprimere i propri sentimenti a riguardo, e non i figli.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3407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Essere molto attenti a chi sta ascoltando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Master\Desktop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140968"/>
            <a:ext cx="2952328" cy="196464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47864" y="1988840"/>
            <a:ext cx="5544616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Non si deve usare </a:t>
            </a:r>
            <a:r>
              <a:rPr lang="it-IT" dirty="0" smtClean="0">
                <a:solidFill>
                  <a:schemeClr val="tx1"/>
                </a:solidFill>
              </a:rPr>
              <a:t>un figlio per spiare o inviare un messaggio al proprio ex.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L'invio</a:t>
            </a:r>
            <a:r>
              <a:rPr lang="it-IT" dirty="0" smtClean="0">
                <a:solidFill>
                  <a:schemeClr val="tx1"/>
                </a:solidFill>
              </a:rPr>
              <a:t> di un messaggio attraverso i figli adolescenti li mette nella condizione di prendere posizione e fidarsi di un genitore più dell'altro.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683568" y="134076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Il ragazzo non è un “servizio di posta”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Master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140968"/>
            <a:ext cx="2921636" cy="194421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5544616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Meglio non forzare </a:t>
            </a:r>
            <a:r>
              <a:rPr lang="it-IT" sz="2400" dirty="0" smtClean="0">
                <a:solidFill>
                  <a:schemeClr val="tx1"/>
                </a:solidFill>
              </a:rPr>
              <a:t>l’avvio di conversazioni impegnative o profonde con i propri figli adolescenti riguardo al divorzio prima che siano pronti a farlo. 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Bisogna far sapere </a:t>
            </a:r>
            <a:r>
              <a:rPr lang="it-IT" sz="2400" dirty="0" smtClean="0">
                <a:solidFill>
                  <a:schemeClr val="tx1"/>
                </a:solidFill>
              </a:rPr>
              <a:t>loro di essere disponibili a parlarne quando vogliono (e lo si può ricordare al momento opportuno quando si pensa ci sia un’apertura da parte del ragazzo) senza mai portarli di forza a un confronto significativo.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Inoltre, </a:t>
            </a:r>
            <a:r>
              <a:rPr lang="it-IT" sz="2400" dirty="0" smtClean="0">
                <a:solidFill>
                  <a:schemeClr val="tx1"/>
                </a:solidFill>
              </a:rPr>
              <a:t>ci si deve attendere che quando accadrà si dovrà molto più ascoltare di quanto non si potrà parlare, all’inizio, in modo che i ragazzi possano esprimere la loro rabbia come primo passo sulla via dell'accettazione della separazione dei genitori.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ctr"/>
            <a:r>
              <a:rPr lang="it-IT" sz="2800" b="1" dirty="0" smtClean="0">
                <a:solidFill>
                  <a:srgbClr val="0070C0"/>
                </a:solidFill>
              </a:rPr>
              <a:t>Non obbligarli a parlare prima che siano pronti a farlo</a:t>
            </a:r>
          </a:p>
        </p:txBody>
      </p:sp>
      <p:pic>
        <p:nvPicPr>
          <p:cNvPr id="5122" name="Picture 2" descr="C:\Users\Master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068960"/>
            <a:ext cx="2976841" cy="20882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23928" y="2060848"/>
            <a:ext cx="4968552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Si deve evitare </a:t>
            </a:r>
            <a:r>
              <a:rPr lang="it-IT" sz="2800" dirty="0" smtClean="0">
                <a:solidFill>
                  <a:schemeClr val="tx1"/>
                </a:solidFill>
              </a:rPr>
              <a:t>si usare i propri figli come moneta di scambio con il proprio ex. </a:t>
            </a: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Una relazione </a:t>
            </a:r>
            <a:r>
              <a:rPr lang="it-IT" sz="2800" dirty="0" smtClean="0">
                <a:solidFill>
                  <a:schemeClr val="tx1"/>
                </a:solidFill>
              </a:rPr>
              <a:t>sana e forte con entrambi è lo scenario migliore per loro. </a:t>
            </a:r>
          </a:p>
          <a:p>
            <a:pPr algn="just"/>
            <a:r>
              <a:rPr lang="it-IT" sz="2800" b="1" dirty="0" smtClean="0">
                <a:solidFill>
                  <a:srgbClr val="FF0000"/>
                </a:solidFill>
              </a:rPr>
              <a:t>È comprensibile </a:t>
            </a:r>
            <a:r>
              <a:rPr lang="it-IT" sz="2800" dirty="0" smtClean="0">
                <a:solidFill>
                  <a:schemeClr val="tx1"/>
                </a:solidFill>
              </a:rPr>
              <a:t>che uno dei due sia arrabbiato con l’altro riguardo alla rottura, ma bisogna affrontare l’ex coniuge in un modo che non coinvolga i figli.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ctr"/>
            <a:r>
              <a:rPr lang="it-IT" sz="2800" b="1" dirty="0" smtClean="0">
                <a:solidFill>
                  <a:srgbClr val="0070C0"/>
                </a:solidFill>
              </a:rPr>
              <a:t>Non cercare di tenerli lontano dal tuo ex</a:t>
            </a:r>
          </a:p>
        </p:txBody>
      </p:sp>
      <p:pic>
        <p:nvPicPr>
          <p:cNvPr id="6146" name="Picture 2" descr="C:\Users\Master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12976"/>
            <a:ext cx="3600400" cy="180020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864096"/>
          </a:xfrm>
          <a:solidFill>
            <a:schemeClr val="tx2">
              <a:lumMod val="20000"/>
              <a:lumOff val="80000"/>
            </a:schemeClr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>
                <a:solidFill>
                  <a:srgbClr val="FF0000"/>
                </a:solidFill>
              </a:rPr>
              <a:t>A</a:t>
            </a:r>
            <a:r>
              <a:rPr lang="it-IT" sz="3600" b="1" dirty="0" smtClean="0">
                <a:solidFill>
                  <a:srgbClr val="FF0000"/>
                </a:solidFill>
              </a:rPr>
              <a:t>dolescenti e divorzio dei genitori</a:t>
            </a:r>
            <a:r>
              <a:rPr lang="it-IT" sz="3600" b="1" dirty="0"/>
              <a:t/>
            </a:r>
            <a:br>
              <a:rPr lang="it-IT" sz="3600" b="1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988840"/>
            <a:ext cx="4968552" cy="4320480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È normale </a:t>
            </a:r>
            <a:r>
              <a:rPr lang="it-IT" sz="2000" dirty="0" smtClean="0">
                <a:solidFill>
                  <a:schemeClr val="tx1"/>
                </a:solidFill>
              </a:rPr>
              <a:t>che uno o entrambi i genitori entrino rapidamente in una nuova relazione (o che una nuova relazione possa essere stata la causa del divorzio).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Indipendentemente da ciò, </a:t>
            </a:r>
            <a:r>
              <a:rPr lang="it-IT" sz="2000" dirty="0" smtClean="0">
                <a:solidFill>
                  <a:schemeClr val="tx1"/>
                </a:solidFill>
              </a:rPr>
              <a:t>bisogna fare attenzione a non esporre i propri figli al nuovo legame amoroso troppo velocemente.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 trovano </a:t>
            </a:r>
            <a:r>
              <a:rPr lang="it-IT" sz="2000" dirty="0" smtClean="0">
                <a:solidFill>
                  <a:schemeClr val="tx1"/>
                </a:solidFill>
              </a:rPr>
              <a:t>infatti nel bel mezzo di uno dei più importanti e dirompenti momenti di passaggio, e dover vedere i loro genitori con un nuovo partner può essere un altro trauma.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Probabilmente</a:t>
            </a:r>
            <a:r>
              <a:rPr lang="it-IT" sz="2000" dirty="0" smtClean="0">
                <a:solidFill>
                  <a:schemeClr val="tx1"/>
                </a:solidFill>
              </a:rPr>
              <a:t> non ha senso negare quello che di fatto sta accadendo, ma prima di fare le presentazioni occorre aspettare che tutti siano pronti a farlo.</a:t>
            </a:r>
          </a:p>
          <a:p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15/05/2020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2E10-BB17-40A1-989B-8D53EF608CBE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ctr"/>
            <a:r>
              <a:rPr lang="it-IT" sz="2800" b="1" dirty="0" smtClean="0">
                <a:solidFill>
                  <a:srgbClr val="0070C0"/>
                </a:solidFill>
              </a:rPr>
              <a:t>Stare attenti a come li si espone a nuove relazioni</a:t>
            </a:r>
            <a:r>
              <a:rPr lang="it-IT" sz="2800" dirty="0" smtClean="0">
                <a:solidFill>
                  <a:srgbClr val="0070C0"/>
                </a:solidFill>
              </a:rPr>
              <a:t> </a:t>
            </a:r>
            <a:r>
              <a:rPr lang="it-IT" sz="1600" dirty="0" smtClean="0">
                <a:solidFill>
                  <a:srgbClr val="0070C0"/>
                </a:solidFill>
              </a:rPr>
              <a:t> </a:t>
            </a:r>
          </a:p>
        </p:txBody>
      </p:sp>
      <p:pic>
        <p:nvPicPr>
          <p:cNvPr id="7170" name="Picture 2" descr="C:\Users\Master\Desktop\2.jpg"/>
          <p:cNvPicPr>
            <a:picLocks noChangeAspect="1" noChangeArrowheads="1"/>
          </p:cNvPicPr>
          <p:nvPr/>
        </p:nvPicPr>
        <p:blipFill>
          <a:blip r:embed="rId2" cstate="print"/>
          <a:srcRect l="7132"/>
          <a:stretch>
            <a:fillRect/>
          </a:stretch>
        </p:blipFill>
        <p:spPr bwMode="auto">
          <a:xfrm>
            <a:off x="5292080" y="3068960"/>
            <a:ext cx="3477365" cy="187220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1303</Words>
  <Application>Microsoft Office PowerPoint</Application>
  <PresentationFormat>Presentazione su schermo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 Figli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  <vt:lpstr> Adolescenti e divorzio dei genitori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Figli adolescenti e divorzio dei genitori </dc:title>
  <dc:creator>Francesco Cannizzaro</dc:creator>
  <cp:lastModifiedBy>Master</cp:lastModifiedBy>
  <cp:revision>17</cp:revision>
  <dcterms:created xsi:type="dcterms:W3CDTF">2020-05-15T17:18:07Z</dcterms:created>
  <dcterms:modified xsi:type="dcterms:W3CDTF">2020-05-17T16:51:17Z</dcterms:modified>
</cp:coreProperties>
</file>